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2" r:id="rId2"/>
    <p:sldId id="271" r:id="rId3"/>
    <p:sldId id="273" r:id="rId4"/>
    <p:sldId id="274" r:id="rId5"/>
    <p:sldId id="276" r:id="rId6"/>
    <p:sldId id="275" r:id="rId7"/>
    <p:sldId id="277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4BD7C-4691-4A0E-B035-1B78BD5DCED3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F83C9-E12F-4C5C-92F3-1E3F0A380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87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3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64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25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72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66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60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2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333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2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3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1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>
              <a:buFontTx/>
              <a:buNone/>
              <a:defRPr/>
            </a:lvl2pPr>
            <a:lvl3pPr marL="911939" indent="0">
              <a:buFontTx/>
              <a:buNone/>
              <a:defRPr/>
            </a:lvl3pPr>
            <a:lvl4pPr marL="1367908" indent="0">
              <a:buFontTx/>
              <a:buNone/>
              <a:defRPr/>
            </a:lvl4pPr>
            <a:lvl5pPr marL="1823877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2" y="790379"/>
            <a:ext cx="609600" cy="584776"/>
          </a:xfrm>
          <a:prstGeom prst="rect">
            <a:avLst/>
          </a:prstGeom>
        </p:spPr>
        <p:txBody>
          <a:bodyPr vert="horz" lIns="91196" tIns="45599" rIns="91196" bIns="45599" rtlCol="0" anchor="ctr">
            <a:noAutofit/>
          </a:bodyPr>
          <a:lstStyle/>
          <a:p>
            <a:pPr marL="0" marR="0" lvl="0" indent="0" algn="l" defTabSz="911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E84C2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196" tIns="45599" rIns="91196" bIns="45599" rtlCol="0" anchor="ctr">
            <a:noAutofit/>
          </a:bodyPr>
          <a:lstStyle/>
          <a:p>
            <a:pPr marL="0" marR="0" lvl="0" indent="0" algn="l" defTabSz="911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E84C2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srgbClr val="E84C22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83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970" indent="0">
              <a:buFontTx/>
              <a:buNone/>
              <a:defRPr/>
            </a:lvl2pPr>
            <a:lvl3pPr marL="911939" indent="0">
              <a:buFontTx/>
              <a:buNone/>
              <a:defRPr/>
            </a:lvl3pPr>
            <a:lvl4pPr marL="1367908" indent="0">
              <a:buFontTx/>
              <a:buNone/>
              <a:defRPr/>
            </a:lvl4pPr>
            <a:lvl5pPr marL="1823877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2" y="790379"/>
            <a:ext cx="609600" cy="584776"/>
          </a:xfrm>
          <a:prstGeom prst="rect">
            <a:avLst/>
          </a:prstGeom>
        </p:spPr>
        <p:txBody>
          <a:bodyPr vert="horz" lIns="91196" tIns="45599" rIns="91196" bIns="45599" rtlCol="0" anchor="ctr">
            <a:noAutofit/>
          </a:bodyPr>
          <a:lstStyle/>
          <a:p>
            <a:pPr marL="0" marR="0" lvl="0" indent="0" algn="l" defTabSz="911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E84C2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196" tIns="45599" rIns="91196" bIns="45599" rtlCol="0" anchor="ctr">
            <a:noAutofit/>
          </a:bodyPr>
          <a:lstStyle/>
          <a:p>
            <a:pPr marL="0" marR="0" lvl="0" indent="0" algn="l" defTabSz="911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E84C2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105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5970" indent="0">
              <a:buFontTx/>
              <a:buNone/>
              <a:defRPr/>
            </a:lvl2pPr>
            <a:lvl3pPr marL="911939" indent="0">
              <a:buFontTx/>
              <a:buNone/>
              <a:defRPr/>
            </a:lvl3pPr>
            <a:lvl4pPr marL="1367908" indent="0">
              <a:buFontTx/>
              <a:buNone/>
              <a:defRPr/>
            </a:lvl4pPr>
            <a:lvl5pPr marL="1823877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6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06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1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0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3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2700870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1"/>
            <a:ext cx="4184035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4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5970" indent="0">
              <a:buNone/>
              <a:defRPr sz="2000" b="1"/>
            </a:lvl2pPr>
            <a:lvl3pPr marL="911939" indent="0">
              <a:buNone/>
              <a:defRPr sz="1733" b="1"/>
            </a:lvl3pPr>
            <a:lvl4pPr marL="1367908" indent="0">
              <a:buNone/>
              <a:defRPr sz="1600" b="1"/>
            </a:lvl4pPr>
            <a:lvl5pPr marL="1823877" indent="0">
              <a:buNone/>
              <a:defRPr sz="1600" b="1"/>
            </a:lvl5pPr>
            <a:lvl6pPr marL="2279847" indent="0">
              <a:buNone/>
              <a:defRPr sz="1600" b="1"/>
            </a:lvl6pPr>
            <a:lvl7pPr marL="2735817" indent="0">
              <a:buNone/>
              <a:defRPr sz="1600" b="1"/>
            </a:lvl7pPr>
            <a:lvl8pPr marL="3191786" indent="0">
              <a:buNone/>
              <a:defRPr sz="1600" b="1"/>
            </a:lvl8pPr>
            <a:lvl9pPr marL="3647755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8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5970" indent="0">
              <a:buNone/>
              <a:defRPr sz="2000" b="1"/>
            </a:lvl2pPr>
            <a:lvl3pPr marL="911939" indent="0">
              <a:buNone/>
              <a:defRPr sz="1733" b="1"/>
            </a:lvl3pPr>
            <a:lvl4pPr marL="1367908" indent="0">
              <a:buNone/>
              <a:defRPr sz="1600" b="1"/>
            </a:lvl4pPr>
            <a:lvl5pPr marL="1823877" indent="0">
              <a:buNone/>
              <a:defRPr sz="1600" b="1"/>
            </a:lvl5pPr>
            <a:lvl6pPr marL="2279847" indent="0">
              <a:buNone/>
              <a:defRPr sz="1600" b="1"/>
            </a:lvl6pPr>
            <a:lvl7pPr marL="2735817" indent="0">
              <a:buNone/>
              <a:defRPr sz="1600" b="1"/>
            </a:lvl7pPr>
            <a:lvl8pPr marL="3191786" indent="0">
              <a:buNone/>
              <a:defRPr sz="1600" b="1"/>
            </a:lvl8pPr>
            <a:lvl9pPr marL="3647755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8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5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0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7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  <a:lvl2pPr marL="455833" indent="0">
              <a:buNone/>
              <a:defRPr sz="1333"/>
            </a:lvl2pPr>
            <a:lvl3pPr marL="911665" indent="0">
              <a:buNone/>
              <a:defRPr sz="1200"/>
            </a:lvl3pPr>
            <a:lvl4pPr marL="1367498" indent="0">
              <a:buNone/>
              <a:defRPr sz="933"/>
            </a:lvl4pPr>
            <a:lvl5pPr marL="1823330" indent="0">
              <a:buNone/>
              <a:defRPr sz="933"/>
            </a:lvl5pPr>
            <a:lvl6pPr marL="2279163" indent="0">
              <a:buNone/>
              <a:defRPr sz="933"/>
            </a:lvl6pPr>
            <a:lvl7pPr marL="2734996" indent="0">
              <a:buNone/>
              <a:defRPr sz="933"/>
            </a:lvl7pPr>
            <a:lvl8pPr marL="3190828" indent="0">
              <a:buNone/>
              <a:defRPr sz="933"/>
            </a:lvl8pPr>
            <a:lvl9pPr marL="3646661" indent="0">
              <a:buNone/>
              <a:defRPr sz="93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1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7" y="609601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5970" indent="0">
              <a:buNone/>
              <a:defRPr sz="1600"/>
            </a:lvl2pPr>
            <a:lvl3pPr marL="911939" indent="0">
              <a:buNone/>
              <a:defRPr sz="1600"/>
            </a:lvl3pPr>
            <a:lvl4pPr marL="1367908" indent="0">
              <a:buNone/>
              <a:defRPr sz="1600"/>
            </a:lvl4pPr>
            <a:lvl5pPr marL="1823877" indent="0">
              <a:buNone/>
              <a:defRPr sz="1600"/>
            </a:lvl5pPr>
            <a:lvl6pPr marL="2279847" indent="0">
              <a:buNone/>
              <a:defRPr sz="1600"/>
            </a:lvl6pPr>
            <a:lvl7pPr marL="2735817" indent="0">
              <a:buNone/>
              <a:defRPr sz="1600"/>
            </a:lvl7pPr>
            <a:lvl8pPr marL="3191786" indent="0">
              <a:buNone/>
              <a:defRPr sz="1600"/>
            </a:lvl8pPr>
            <a:lvl9pPr marL="3647755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5970" indent="0">
              <a:buNone/>
              <a:defRPr sz="1200"/>
            </a:lvl2pPr>
            <a:lvl3pPr marL="911939" indent="0">
              <a:buNone/>
              <a:defRPr sz="933"/>
            </a:lvl3pPr>
            <a:lvl4pPr marL="1367908" indent="0">
              <a:buNone/>
              <a:defRPr sz="933"/>
            </a:lvl4pPr>
            <a:lvl5pPr marL="1823877" indent="0">
              <a:buNone/>
              <a:defRPr sz="933"/>
            </a:lvl5pPr>
            <a:lvl6pPr marL="2279847" indent="0">
              <a:buNone/>
              <a:defRPr sz="933"/>
            </a:lvl6pPr>
            <a:lvl7pPr marL="2735817" indent="0">
              <a:buNone/>
              <a:defRPr sz="933"/>
            </a:lvl7pPr>
            <a:lvl8pPr marL="3191786" indent="0">
              <a:buNone/>
              <a:defRPr sz="933"/>
            </a:lvl8pPr>
            <a:lvl9pPr marL="3647755" indent="0">
              <a:buNone/>
              <a:defRPr sz="93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2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1320800"/>
          </a:xfrm>
          <a:prstGeom prst="rect">
            <a:avLst/>
          </a:prstGeom>
        </p:spPr>
        <p:txBody>
          <a:bodyPr vert="horz" lIns="68397" tIns="34199" rIns="68397" bIns="34199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2160591"/>
            <a:ext cx="8596668" cy="3880773"/>
          </a:xfrm>
          <a:prstGeom prst="rect">
            <a:avLst/>
          </a:prstGeom>
        </p:spPr>
        <p:txBody>
          <a:bodyPr vert="horz" lIns="68397" tIns="34199" rIns="68397" bIns="3419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68397" tIns="34199" rIns="68397" bIns="34199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7" y="6041364"/>
            <a:ext cx="6297612" cy="365125"/>
          </a:xfrm>
          <a:prstGeom prst="rect">
            <a:avLst/>
          </a:prstGeom>
        </p:spPr>
        <p:txBody>
          <a:bodyPr vert="horz" lIns="68397" tIns="34199" rIns="68397" bIns="34199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68397" tIns="34199" rIns="68397" bIns="34199" rtlCol="0" anchor="ctr"/>
          <a:lstStyle>
            <a:lvl1pPr algn="r">
              <a:defRPr sz="933">
                <a:solidFill>
                  <a:schemeClr val="accent1"/>
                </a:solidFill>
              </a:defRPr>
            </a:lvl1pPr>
          </a:lstStyle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9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597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1977" indent="-341977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0951" indent="-284981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39924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5893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1862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07832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63801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19771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75740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55970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911939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67908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823877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79847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735817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191786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647755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" y="276230"/>
            <a:ext cx="9485931" cy="1121135"/>
          </a:xfrm>
        </p:spPr>
        <p:txBody>
          <a:bodyPr anchor="ctr">
            <a:normAutofit fontScale="90000"/>
          </a:bodyPr>
          <a:lstStyle/>
          <a:p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同来深度认识中东危机及代</a:t>
            </a:r>
            <a:r>
              <a:rPr lang="zh-CN" altLang="en-US" sz="5333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求</a:t>
            </a:r>
            <a:r>
              <a:rPr lang="en-US" altLang="zh-CN" sz="5333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6" y="1335819"/>
            <a:ext cx="5469069" cy="5295568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谁怜犹太人的「游子心」！</a:t>
            </a: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犹太人飘流了二千年。他们想回家，想重建家乡于故土。只求一处安居之所。国歌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希望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充份表明他们所望。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A66662C-4534-B489-56D9-0F1CA849A7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956" y="1283573"/>
            <a:ext cx="6067483" cy="540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70291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35" y="214686"/>
            <a:ext cx="9485931" cy="1121135"/>
          </a:xfrm>
        </p:spPr>
        <p:txBody>
          <a:bodyPr anchor="ctr">
            <a:normAutofit/>
          </a:bodyPr>
          <a:lstStyle/>
          <a:p>
            <a:r>
              <a:rPr lang="zh-CN" altLang="en-US" sz="5400" b="1" dirty="0">
                <a:latin typeface="標楷體" pitchFamily="65" charset="-120"/>
                <a:ea typeface="標楷體" pitchFamily="65" charset="-120"/>
              </a:rPr>
              <a:t>谁怜犹太人的「游子心」！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6" y="1335819"/>
            <a:ext cx="7518967" cy="5295568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有三个问题今天要探讨：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究竟是誰一直在要趕盡殺絕？是阿拉伯人还是犹太人。如何分辨？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有人建议完全归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还土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地，以土地换和平。以色列有努力过吗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？ 何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时开始？结果如何？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为何一个一直被多国联军攻打的小国，却被全世界视为邪恶的？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40E6F7B-0C94-820B-26ED-38899938D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85" y="1335819"/>
            <a:ext cx="3681301" cy="52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67433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35" y="214686"/>
            <a:ext cx="9485931" cy="1121135"/>
          </a:xfrm>
        </p:spPr>
        <p:txBody>
          <a:bodyPr anchor="ctr">
            <a:normAutofit/>
          </a:bodyPr>
          <a:lstStyle/>
          <a:p>
            <a:r>
              <a:rPr lang="en-US" altLang="zh-TW" sz="5400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究竟是誰一直在要趕盡殺絕？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5" y="1335819"/>
            <a:ext cx="8480717" cy="5295568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因此他们立国前，已回归，用钱买地买水。但仍面对无尽的敌意。早在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1838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年居住在北部山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区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采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法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特的犹太人，就被阿拉伯人屠城。奸淫掳略，杀害妇孺。</a:t>
            </a: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他們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世紀初，用錢買廢地（海沙地）、荒地（旷野）和有毒蟲肆虐的沼澤地。今天我们所见的良田，是以色列的猶太人花了一甲子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年的努力而建成的。</a:t>
            </a:r>
          </a:p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可蘭經記載最後一定要把猶太人殺滅。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C0C07DE-1285-6ECE-8EF4-73B68670AC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3520" y="1715437"/>
            <a:ext cx="3411425" cy="49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45554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5" y="399324"/>
            <a:ext cx="9485931" cy="1121135"/>
          </a:xfrm>
        </p:spPr>
        <p:txBody>
          <a:bodyPr anchor="ctr">
            <a:normAutofit fontScale="90000"/>
          </a:bodyPr>
          <a:lstStyle/>
          <a:p>
            <a:r>
              <a:rPr lang="zh-CN" altLang="en-US" sz="5400" b="1" dirty="0">
                <a:latin typeface="標楷體" pitchFamily="65" charset="-120"/>
                <a:ea typeface="標楷體" pitchFamily="65" charset="-120"/>
              </a:rPr>
              <a:t>土地换和平。以色列有努力过吗？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5" y="1511056"/>
            <a:ext cx="8229047" cy="5062745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有人建议完全归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还土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地，以土地换和平。以色列有努力过吗？何时开始？结果如何？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1974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年开始会谈。</a:t>
            </a:r>
            <a:endParaRPr lang="zh-CN" altLang="en-US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阿拉伯人住了两千年，</a:t>
            </a: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把它住成荒地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。因为他们只是居民，从来没有立国，也没有爱惜这地土。甚至</a:t>
            </a: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为减税斩树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，使大量土地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荒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涼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枯干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水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土流失。他们是游牧民族心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态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以此为家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只会利用资源，不会保护资源。</a:t>
            </a:r>
            <a:endParaRPr lang="en-US" altLang="zh-CN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8EA943C-4F85-7D73-8DD1-E1A1B29B6B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6102" y="1692421"/>
            <a:ext cx="3425315" cy="489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4256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" y="381740"/>
            <a:ext cx="9485931" cy="1121135"/>
          </a:xfrm>
        </p:spPr>
        <p:txBody>
          <a:bodyPr anchor="ctr">
            <a:normAutofit fontScale="90000"/>
          </a:bodyPr>
          <a:lstStyle/>
          <a:p>
            <a:r>
              <a:rPr lang="en-US" altLang="zh-CN" sz="5400" b="1" dirty="0">
                <a:latin typeface="標楷體" pitchFamily="65" charset="-120"/>
                <a:ea typeface="標楷體" pitchFamily="65" charset="-120"/>
              </a:rPr>
              <a:t>1948</a:t>
            </a:r>
            <a:r>
              <a:rPr lang="zh-CN" altLang="en-US" sz="5400" b="1" dirty="0">
                <a:latin typeface="標楷體" pitchFamily="65" charset="-120"/>
                <a:ea typeface="標楷體" pitchFamily="65" charset="-120"/>
              </a:rPr>
              <a:t>年立國时，神恢復秋雨和春雨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6" y="1644241"/>
            <a:ext cx="7659644" cy="4987145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土地的主人回來了！春雨秋雨重來。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万军之耶和华说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曾呼唤他们，他们不听；将来他们呼求我，我也不听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！我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必以旋风吹散他们到素不认识的万国中。这样，他们的地就荒凉，甚至无人来往经过，因为他们使美好之地荒凉了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CN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撒迦利亚书 </a:t>
            </a:r>
            <a:r>
              <a:rPr lang="en-US" altLang="zh-CN" sz="3600" b="1" dirty="0" smtClean="0">
                <a:latin typeface="標楷體" pitchFamily="65" charset="-120"/>
                <a:ea typeface="標楷體" pitchFamily="65" charset="-120"/>
              </a:rPr>
              <a:t>7:13-14)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C0C07DE-1285-6ECE-8EF4-73B68670AC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0848" y="1679838"/>
            <a:ext cx="3411425" cy="49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7485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89" y="27241"/>
            <a:ext cx="9485931" cy="1121135"/>
          </a:xfrm>
        </p:spPr>
        <p:txBody>
          <a:bodyPr anchor="ctr">
            <a:normAutofit/>
          </a:bodyPr>
          <a:lstStyle/>
          <a:p>
            <a:r>
              <a:rPr lang="zh-CN" altLang="en-US" sz="5400" b="1" dirty="0">
                <a:latin typeface="標楷體" pitchFamily="65" charset="-120"/>
                <a:ea typeface="標楷體" pitchFamily="65" charset="-120"/>
              </a:rPr>
              <a:t>被全世界视为邪恶的</a:t>
            </a: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以色列</a:t>
            </a:r>
            <a:r>
              <a:rPr lang="zh-CN" altLang="en-US" sz="5400" b="1" dirty="0">
                <a:latin typeface="標楷體" pitchFamily="65" charset="-120"/>
                <a:ea typeface="標楷體" pitchFamily="65" charset="-120"/>
              </a:rPr>
              <a:t>？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6" y="1275127"/>
            <a:ext cx="5453286" cy="5582873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为何一个一直被多国联军攻打的小国，却被全世界视为邪恶的？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挫强扶弱的心态。</a:t>
            </a: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一直污蔑以色列强佔土地。事实上是他们一直发动战争，打输了，不愿割地赔款。输打赢要！还到联合国卖惨。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A0EF55-3BC2-F62D-3729-61FD13F319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342" y="1335821"/>
            <a:ext cx="6066046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53064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20" y="241063"/>
            <a:ext cx="9407527" cy="6071814"/>
          </a:xfrm>
        </p:spPr>
        <p:txBody>
          <a:bodyPr anchor="ctr">
            <a:noAutofit/>
          </a:bodyPr>
          <a:lstStyle/>
          <a:p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加沙是被谁封锁的？为何埃及不开放边境？</a:t>
            </a: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是怕了哈玛斯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所</a:t>
            </a:r>
            <a:r>
              <a:rPr lang="zh-TW" altLang="en-US" sz="4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以是加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沙</a:t>
            </a:r>
            <a: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居</a:t>
            </a:r>
            <a:r>
              <a:rPr lang="zh-TW" altLang="en-US" sz="4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民所选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恐</a:t>
            </a:r>
            <a:r>
              <a:rPr lang="zh-TW" altLang="en-US" sz="4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怖政权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造</a:t>
            </a:r>
            <a: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成被封锁的</a:t>
            </a:r>
            <a: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困境。但不</a:t>
            </a:r>
            <a: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知为何只骂</a:t>
            </a:r>
            <a: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以色列不骂</a:t>
            </a:r>
            <a: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埃及</a:t>
            </a:r>
            <a:r>
              <a:rPr lang="zh-TW" altLang="en-US" sz="4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CN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CD615B1-B7BA-9D2E-55AF-A293564E3C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269" y="1576121"/>
            <a:ext cx="4109031" cy="515633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B37E84B-9655-D9B5-9E6E-BC8579015A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1" y="1578249"/>
            <a:ext cx="4723293" cy="51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33151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829</Words>
  <Application>Microsoft Office PowerPoint</Application>
  <PresentationFormat>Widescreen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微軟正黑體</vt:lpstr>
      <vt:lpstr>新細明體</vt:lpstr>
      <vt:lpstr>標楷體</vt:lpstr>
      <vt:lpstr>Arial</vt:lpstr>
      <vt:lpstr>Calibri</vt:lpstr>
      <vt:lpstr>Trebuchet MS</vt:lpstr>
      <vt:lpstr>Wingdings 3</vt:lpstr>
      <vt:lpstr>多面向</vt:lpstr>
      <vt:lpstr>同来深度认识中东危机及代求(四)</vt:lpstr>
      <vt:lpstr>谁怜犹太人的「游子心」！</vt:lpstr>
      <vt:lpstr>1. 究竟是誰一直在要趕盡殺絕？</vt:lpstr>
      <vt:lpstr>土地换和平。以色列有努力过吗？</vt:lpstr>
      <vt:lpstr>1948年立國时，神恢復秋雨和春雨</vt:lpstr>
      <vt:lpstr>被全世界视为邪恶的以色列？</vt:lpstr>
      <vt:lpstr>加沙是被谁封锁的？为何埃及不开放边境？ 是怕了哈玛斯。 所以是加沙 居民所选的 恐怖政权造 成被封锁的 困境。但不 知为何只骂 以色列不骂 埃及。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同来深度认识中东危机及代求(四)</dc:title>
  <dc:creator>sun kwong wong</dc:creator>
  <cp:lastModifiedBy>SL CHAN</cp:lastModifiedBy>
  <cp:revision>4</cp:revision>
  <dcterms:created xsi:type="dcterms:W3CDTF">2023-11-02T11:11:56Z</dcterms:created>
  <dcterms:modified xsi:type="dcterms:W3CDTF">2023-11-02T17:23:46Z</dcterms:modified>
</cp:coreProperties>
</file>